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8" r:id="rId12"/>
    <p:sldId id="279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6" r:id="rId23"/>
  </p:sldIdLst>
  <p:sldSz cx="9144000" cy="6858000" type="screen4x3"/>
  <p:notesSz cx="6883400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468"/>
    <p:restoredTop sz="94188"/>
  </p:normalViewPr>
  <p:slideViewPr>
    <p:cSldViewPr>
      <p:cViewPr varScale="1">
        <p:scale>
          <a:sx n="74" d="100"/>
          <a:sy n="74" d="100"/>
        </p:scale>
        <p:origin x="18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890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F09E-2250-4D4A-8112-DFB1AF45E49A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3888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8900" y="9513888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B6F91-8535-4BB6-B69B-D6A786FE914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807" cy="500856"/>
          </a:xfrm>
          <a:prstGeom prst="rect">
            <a:avLst/>
          </a:prstGeom>
        </p:spPr>
        <p:txBody>
          <a:bodyPr vert="horz" lIns="96570" tIns="48285" rIns="96570" bIns="48285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9000" y="0"/>
            <a:ext cx="2982807" cy="500856"/>
          </a:xfrm>
          <a:prstGeom prst="rect">
            <a:avLst/>
          </a:prstGeom>
        </p:spPr>
        <p:txBody>
          <a:bodyPr vert="horz" lIns="96570" tIns="48285" rIns="96570" bIns="48285" rtlCol="0"/>
          <a:lstStyle>
            <a:lvl1pPr algn="r">
              <a:defRPr sz="1300"/>
            </a:lvl1pPr>
          </a:lstStyle>
          <a:p>
            <a:fld id="{2C7DF4D0-6814-4A2E-9945-B770D82CCD7F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0" tIns="48285" rIns="96570" bIns="4828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340" y="4758135"/>
            <a:ext cx="5506720" cy="4507706"/>
          </a:xfrm>
          <a:prstGeom prst="rect">
            <a:avLst/>
          </a:prstGeom>
        </p:spPr>
        <p:txBody>
          <a:bodyPr vert="horz" lIns="96570" tIns="48285" rIns="96570" bIns="48285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4530"/>
            <a:ext cx="2982807" cy="500856"/>
          </a:xfrm>
          <a:prstGeom prst="rect">
            <a:avLst/>
          </a:prstGeom>
        </p:spPr>
        <p:txBody>
          <a:bodyPr vert="horz" lIns="96570" tIns="48285" rIns="96570" bIns="48285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9000" y="9514530"/>
            <a:ext cx="2982807" cy="500856"/>
          </a:xfrm>
          <a:prstGeom prst="rect">
            <a:avLst/>
          </a:prstGeom>
        </p:spPr>
        <p:txBody>
          <a:bodyPr vert="horz" lIns="96570" tIns="48285" rIns="96570" bIns="48285" rtlCol="0" anchor="b"/>
          <a:lstStyle>
            <a:lvl1pPr algn="r">
              <a:defRPr sz="1300"/>
            </a:lvl1pPr>
          </a:lstStyle>
          <a:p>
            <a:fld id="{453D086D-0596-497E-9861-1B98DCBFC51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11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D086D-0596-497E-9861-1B98DCBFC518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6526" cy="12485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25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87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73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12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60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12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256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42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03.05.17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Wahl der zweiten Fremdsprache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   Herzlich willkommen zum Informationsabend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       Französisch                               Latein</a:t>
            </a:r>
          </a:p>
          <a:p>
            <a:pPr>
              <a:buNone/>
            </a:pPr>
            <a:r>
              <a:rPr lang="de-DE" dirty="0" smtClean="0"/>
              <a:t>      </a:t>
            </a:r>
            <a:endParaRPr lang="de-DE" dirty="0"/>
          </a:p>
        </p:txBody>
      </p:sp>
      <p:pic>
        <p:nvPicPr>
          <p:cNvPr id="2051" name="Picture 3" descr="C:\Users\Monika\AppData\Local\Microsoft\Windows\Temporary Internet Files\Content.IE5\5MTOVGIQ\Drapeau_de_la_France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221088"/>
            <a:ext cx="2123894" cy="2132856"/>
          </a:xfrm>
          <a:prstGeom prst="rect">
            <a:avLst/>
          </a:prstGeom>
          <a:noFill/>
        </p:spPr>
      </p:pic>
      <p:pic>
        <p:nvPicPr>
          <p:cNvPr id="2052" name="Picture 4" descr="C:\Users\Monika\AppData\Local\Microsoft\Windows\Temporary Internet Files\Content.IE5\ZZ32SAWG\spqr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324" y="4293096"/>
            <a:ext cx="3034819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Times New Roman" charset="0"/>
                <a:cs typeface="Times New Roman" charset="0"/>
              </a:rPr>
              <a:t>Informationen zum Fach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52425" y="1511300"/>
            <a:ext cx="85042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57175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ts val="675"/>
              </a:spcBef>
              <a:buClrTx/>
              <a:buSzPct val="85000"/>
              <a:buFontTx/>
              <a:buNone/>
            </a:pPr>
            <a:endParaRPr lang="de-DE" altLang="x-none" sz="27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479425" indent="-476250" algn="l"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in Klasse 8 kann im Wahlpflichtbereich Französisch gewählt werden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in der Oberstufe Grund- und Leistungskurse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Abiturfach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DELF-Prüfungen ab Klasse 7 </a:t>
            </a:r>
          </a:p>
          <a:p>
            <a:pPr marL="482600" indent="-473075" algn="l">
              <a:lnSpc>
                <a:spcPct val="150000"/>
              </a:lnSpc>
              <a:spcBef>
                <a:spcPts val="900"/>
              </a:spcBef>
              <a:buClrTx/>
              <a:buSzPct val="45000"/>
              <a:buFontTx/>
              <a:buNone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(</a:t>
            </a:r>
            <a:r>
              <a:rPr lang="de-DE" altLang="x-none" sz="2700" b="1" u="sng">
                <a:latin typeface="Comic Sans MS" charset="0"/>
                <a:ea typeface="Times New Roman" charset="0"/>
                <a:cs typeface="Times New Roman" charset="0"/>
              </a:rPr>
              <a:t>D</a:t>
            </a:r>
            <a:r>
              <a:rPr lang="de-DE" altLang="x-none" sz="2700" b="1">
                <a:latin typeface="Comic Sans MS" charset="0"/>
                <a:ea typeface="Times New Roman" charset="0"/>
                <a:cs typeface="Times New Roman" charset="0"/>
              </a:rPr>
              <a:t>iplôme d’</a:t>
            </a:r>
            <a:r>
              <a:rPr lang="de-DE" altLang="x-none" sz="2700" b="1" u="sng">
                <a:latin typeface="Comic Sans MS" charset="0"/>
                <a:ea typeface="Times New Roman" charset="0"/>
                <a:cs typeface="Times New Roman" charset="0"/>
              </a:rPr>
              <a:t>é</a:t>
            </a:r>
            <a:r>
              <a:rPr lang="de-DE" altLang="x-none" sz="2700" b="1">
                <a:latin typeface="Comic Sans MS" charset="0"/>
                <a:ea typeface="Times New Roman" charset="0"/>
                <a:cs typeface="Times New Roman" charset="0"/>
              </a:rPr>
              <a:t>tudes en </a:t>
            </a:r>
            <a:r>
              <a:rPr lang="de-DE" altLang="x-none" sz="2700" b="1" u="sng">
                <a:latin typeface="Comic Sans MS" charset="0"/>
                <a:ea typeface="Times New Roman" charset="0"/>
                <a:cs typeface="Times New Roman" charset="0"/>
              </a:rPr>
              <a:t>l</a:t>
            </a:r>
            <a:r>
              <a:rPr lang="de-DE" altLang="x-none" sz="2700" b="1">
                <a:latin typeface="Comic Sans MS" charset="0"/>
                <a:ea typeface="Times New Roman" charset="0"/>
                <a:cs typeface="Times New Roman" charset="0"/>
              </a:rPr>
              <a:t>angue </a:t>
            </a:r>
            <a:r>
              <a:rPr lang="de-DE" altLang="x-none" sz="2700" b="1" u="sng">
                <a:latin typeface="Comic Sans MS" charset="0"/>
                <a:ea typeface="Times New Roman" charset="0"/>
                <a:cs typeface="Times New Roman" charset="0"/>
              </a:rPr>
              <a:t>f</a:t>
            </a:r>
            <a:r>
              <a:rPr lang="de-DE" altLang="x-none" sz="2700" b="1">
                <a:latin typeface="Comic Sans MS" charset="0"/>
                <a:ea typeface="Times New Roman" charset="0"/>
                <a:cs typeface="Times New Roman" charset="0"/>
              </a:rPr>
              <a:t>rançaise)</a:t>
            </a:r>
          </a:p>
          <a:p>
            <a:pPr marL="268288" algn="l">
              <a:spcBef>
                <a:spcPts val="900"/>
              </a:spcBef>
              <a:buClrTx/>
              <a:buSzPct val="85000"/>
              <a:buFontTx/>
              <a:buNone/>
            </a:pPr>
            <a:endParaRPr lang="de-DE" altLang="x-none" sz="2700" b="1"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179546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32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85763" y="332656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59632" y="1473919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57175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Tx/>
              <a:buSzPct val="85000"/>
              <a:buFontTx/>
              <a:buNone/>
            </a:pPr>
            <a:endParaRPr lang="de-DE" altLang="x-none" sz="4000" dirty="0">
              <a:latin typeface="Comic Sans MS" charset="0"/>
              <a:ea typeface="Microsoft YaHei" charset="-122"/>
              <a:cs typeface="Microsoft YaHei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SzPct val="85000"/>
              <a:buFontTx/>
              <a:buNone/>
            </a:pPr>
            <a:r>
              <a:rPr lang="de-DE" altLang="x-none" sz="4000" dirty="0">
                <a:latin typeface="Comic Sans MS" charset="0"/>
                <a:ea typeface="Microsoft YaHei" charset="-122"/>
                <a:cs typeface="Microsoft YaHei" charset="-122"/>
              </a:rPr>
              <a:t>Merci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SzPct val="85000"/>
              <a:buFontTx/>
              <a:buNone/>
            </a:pPr>
            <a:r>
              <a:rPr lang="de-DE" altLang="x-none" sz="4000" dirty="0">
                <a:latin typeface="Comic Sans MS" charset="0"/>
                <a:ea typeface="Microsoft YaHei" charset="-122"/>
                <a:cs typeface="Microsoft YaHei" charset="-122"/>
              </a:rPr>
              <a:t>d</a:t>
            </a:r>
            <a:r>
              <a:rPr lang="de-DE" altLang="x-none" sz="4000" dirty="0" smtClean="0">
                <a:latin typeface="Comic Sans MS" charset="0"/>
                <a:ea typeface="Microsoft YaHei" charset="-122"/>
                <a:cs typeface="Microsoft YaHei" charset="-122"/>
              </a:rPr>
              <a:t>e </a:t>
            </a:r>
            <a:r>
              <a:rPr lang="de-DE" altLang="x-none" sz="4000" dirty="0" err="1" smtClean="0">
                <a:latin typeface="Comic Sans MS" charset="0"/>
                <a:ea typeface="Microsoft YaHei" charset="-122"/>
                <a:cs typeface="Microsoft YaHei" charset="-122"/>
              </a:rPr>
              <a:t>votre</a:t>
            </a:r>
            <a:endParaRPr lang="de-DE" altLang="x-none" sz="4000" dirty="0" smtClean="0">
              <a:latin typeface="Comic Sans MS" charset="0"/>
              <a:ea typeface="Microsoft YaHei" charset="-122"/>
              <a:cs typeface="Microsoft YaHei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Tx/>
              <a:buSzPct val="85000"/>
              <a:buFontTx/>
              <a:buNone/>
            </a:pPr>
            <a:r>
              <a:rPr lang="de-DE" altLang="x-none" sz="4000">
                <a:latin typeface="Comic Sans MS" charset="0"/>
                <a:ea typeface="Microsoft YaHei" charset="-122"/>
                <a:cs typeface="Microsoft YaHei" charset="-122"/>
              </a:rPr>
              <a:t>a</a:t>
            </a:r>
            <a:r>
              <a:rPr lang="de-DE" altLang="x-none" sz="4000" smtClean="0">
                <a:latin typeface="Comic Sans MS" charset="0"/>
                <a:ea typeface="Microsoft YaHei" charset="-122"/>
                <a:cs typeface="Microsoft YaHei" charset="-122"/>
              </a:rPr>
              <a:t>ttention</a:t>
            </a:r>
            <a:r>
              <a:rPr lang="de-DE" altLang="x-none" sz="4000" dirty="0" smtClean="0">
                <a:latin typeface="Comic Sans MS" charset="0"/>
                <a:ea typeface="Microsoft YaHei" charset="-122"/>
                <a:cs typeface="Microsoft YaHei" charset="-122"/>
              </a:rPr>
              <a:t>!</a:t>
            </a:r>
            <a:endParaRPr lang="de-DE" altLang="x-none" sz="1600" dirty="0">
              <a:latin typeface="Comic Sans MS" charset="0"/>
              <a:ea typeface="Microsoft YaHei" charset="-122"/>
              <a:cs typeface="Microsoft YaHei" charset="-122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Tx/>
              <a:buSzPct val="85000"/>
              <a:buFontTx/>
              <a:buNone/>
            </a:pPr>
            <a:endParaRPr lang="de-DE" altLang="x-none" sz="1600" dirty="0">
              <a:latin typeface="Comic Sans MS" charset="0"/>
              <a:ea typeface="Microsoft YaHei" charset="-122"/>
              <a:cs typeface="Microsoft YaHei" charset="-122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4294187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5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5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5" descr="rom 2013 129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758" y="3205474"/>
            <a:ext cx="6586523" cy="3652526"/>
          </a:xfrm>
          <a:prstGeom prst="rect">
            <a:avLst/>
          </a:prstGeom>
          <a:solidFill>
            <a:schemeClr val="accent6">
              <a:alpha val="31000"/>
            </a:schemeClr>
          </a:solidFill>
          <a:ln w="25400" cap="rnd" cmpd="sng" algn="ctr">
            <a:noFill/>
            <a:prstDash val="solid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2" name="Rechteck 1"/>
          <p:cNvSpPr/>
          <p:nvPr/>
        </p:nvSpPr>
        <p:spPr>
          <a:xfrm>
            <a:off x="1259632" y="764704"/>
            <a:ext cx="7884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/>
              <a:t> </a:t>
            </a:r>
            <a:r>
              <a:rPr lang="de-DE" sz="5400" b="1" dirty="0" smtClean="0"/>
              <a:t>Latein:   eine </a:t>
            </a:r>
            <a:r>
              <a:rPr lang="de-DE" sz="5400" b="1" dirty="0"/>
              <a:t>alte </a:t>
            </a:r>
            <a:r>
              <a:rPr lang="de-DE" sz="5400" b="1" dirty="0" smtClean="0"/>
              <a:t>   </a:t>
            </a:r>
          </a:p>
          <a:p>
            <a:pPr algn="ctr"/>
            <a:r>
              <a:rPr lang="de-DE" sz="5400" b="1" dirty="0"/>
              <a:t> </a:t>
            </a:r>
            <a:r>
              <a:rPr lang="de-DE" sz="5400" b="1" dirty="0" smtClean="0"/>
              <a:t>        Welt </a:t>
            </a:r>
            <a:r>
              <a:rPr lang="de-DE" sz="5400" b="1" dirty="0"/>
              <a:t>- Sprache 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4526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827584" y="404665"/>
            <a:ext cx="7600177" cy="4012874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b="1" dirty="0" smtClean="0"/>
              <a:t>Basissprache der modernen Fremdsprachen:</a:t>
            </a:r>
          </a:p>
          <a:p>
            <a:pPr>
              <a:buNone/>
            </a:pPr>
            <a:r>
              <a:rPr lang="de-DE" b="1" dirty="0" smtClean="0"/>
              <a:t>     </a:t>
            </a:r>
            <a:r>
              <a:rPr lang="de-DE" dirty="0" smtClean="0"/>
              <a:t>70-80% des Wortschatzes Englisch, Französisch, Spanisch </a:t>
            </a:r>
            <a:endParaRPr lang="de-DE" b="1" dirty="0" smtClean="0"/>
          </a:p>
          <a:p>
            <a:r>
              <a:rPr lang="de-DE" b="1" dirty="0" smtClean="0"/>
              <a:t>„Durch Latein kann ich so viel um mich herum      verstehen.“</a:t>
            </a:r>
          </a:p>
          <a:p>
            <a:pPr>
              <a:buNone/>
            </a:pPr>
            <a:r>
              <a:rPr lang="de-DE" b="1" dirty="0" smtClean="0"/>
              <a:t>     Orientierungssprache</a:t>
            </a:r>
            <a:r>
              <a:rPr lang="de-DE" dirty="0" smtClean="0"/>
              <a:t>: Fremdwörter, moderne Wissenschaftssprache   </a:t>
            </a:r>
            <a:r>
              <a:rPr lang="de-DE" dirty="0" smtClean="0"/>
              <a:t> </a:t>
            </a:r>
            <a:endParaRPr lang="de-DE" dirty="0" smtClean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25144"/>
            <a:ext cx="5972398" cy="192658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>„Durch Latein habe ich Grammatik gelernt.“</a:t>
            </a:r>
            <a:endParaRPr lang="de-DE" b="1" dirty="0"/>
          </a:p>
        </p:txBody>
      </p:sp>
      <p:pic>
        <p:nvPicPr>
          <p:cNvPr id="7" name="Inhaltsplatzhalter 6" descr="rom 2013 05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5000"/>
          </a:blip>
          <a:stretch>
            <a:fillRect/>
          </a:stretch>
        </p:blipFill>
        <p:spPr>
          <a:xfrm>
            <a:off x="267723" y="2339418"/>
            <a:ext cx="4752528" cy="2675496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3504" y="1643050"/>
            <a:ext cx="3781452" cy="4411675"/>
          </a:xfrm>
        </p:spPr>
        <p:txBody>
          <a:bodyPr>
            <a:normAutofit lnSpcReduction="10000"/>
          </a:bodyPr>
          <a:lstStyle/>
          <a:p>
            <a:r>
              <a:rPr lang="de-DE" b="1" dirty="0" smtClean="0"/>
              <a:t>Grammatik: </a:t>
            </a:r>
            <a:r>
              <a:rPr lang="de-DE" dirty="0" smtClean="0"/>
              <a:t>überschaubar, klar strukturiert</a:t>
            </a:r>
          </a:p>
          <a:p>
            <a:r>
              <a:rPr lang="de-DE" b="1" dirty="0" smtClean="0"/>
              <a:t>Fachbegriffe </a:t>
            </a:r>
            <a:r>
              <a:rPr lang="de-DE" dirty="0" smtClean="0"/>
              <a:t>werden geübt</a:t>
            </a:r>
          </a:p>
          <a:p>
            <a:r>
              <a:rPr lang="de-DE" dirty="0" smtClean="0"/>
              <a:t>systematische Textarbeit: </a:t>
            </a:r>
            <a:r>
              <a:rPr lang="de-DE" b="1" dirty="0" smtClean="0"/>
              <a:t>Übersetzen</a:t>
            </a:r>
          </a:p>
          <a:p>
            <a:r>
              <a:rPr lang="de-DE" b="1" dirty="0" smtClean="0"/>
              <a:t>Sprachvergleich </a:t>
            </a:r>
            <a:r>
              <a:rPr lang="de-DE" dirty="0" smtClean="0"/>
              <a:t>mit Englisch</a:t>
            </a:r>
            <a:endParaRPr lang="de-DE" dirty="0"/>
          </a:p>
        </p:txBody>
      </p:sp>
      <p:sp>
        <p:nvSpPr>
          <p:cNvPr id="5" name="Abgerundete rechteckige Legende 4"/>
          <p:cNvSpPr/>
          <p:nvPr/>
        </p:nvSpPr>
        <p:spPr>
          <a:xfrm>
            <a:off x="1259632" y="4640550"/>
            <a:ext cx="2088232" cy="1296144"/>
          </a:xfrm>
          <a:prstGeom prst="wedgeRoundRectCallout">
            <a:avLst>
              <a:gd name="adj1" fmla="val -41603"/>
              <a:gd name="adj2" fmla="val 70165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403648" y="482695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Ich lerne viel für Deutsch beim Übersetzen.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 smtClean="0"/>
              <a:t>Mit Latein das Lernen </a:t>
            </a:r>
            <a:r>
              <a:rPr lang="de-DE" sz="4000" b="1" dirty="0" err="1" smtClean="0"/>
              <a:t>lernen</a:t>
            </a:r>
            <a:endParaRPr lang="de-DE" sz="4000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400552" cy="51686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de-DE" b="1" dirty="0" smtClean="0"/>
              <a:t>Latein fördert/fordert</a:t>
            </a:r>
          </a:p>
          <a:p>
            <a:r>
              <a:rPr lang="de-DE" dirty="0" smtClean="0"/>
              <a:t>Konzentration und Geduld</a:t>
            </a:r>
          </a:p>
          <a:p>
            <a:r>
              <a:rPr lang="de-DE" dirty="0" smtClean="0"/>
              <a:t>genaues Hinschauen</a:t>
            </a:r>
          </a:p>
          <a:p>
            <a:r>
              <a:rPr lang="de-DE" dirty="0" smtClean="0"/>
              <a:t>analytische Fähigkeiten</a:t>
            </a:r>
          </a:p>
          <a:p>
            <a:r>
              <a:rPr lang="de-DE" dirty="0" smtClean="0"/>
              <a:t>Vokabeltraining: Fleiß und Gedächtnisleistung</a:t>
            </a:r>
          </a:p>
          <a:p>
            <a:r>
              <a:rPr lang="de-DE" dirty="0" smtClean="0"/>
              <a:t>deutsche Ausdrucksfähigkeit</a:t>
            </a:r>
          </a:p>
          <a:p>
            <a:r>
              <a:rPr lang="de-DE" dirty="0" smtClean="0"/>
              <a:t>Lesekompetenz</a:t>
            </a:r>
          </a:p>
          <a:p>
            <a:r>
              <a:rPr lang="de-DE" dirty="0" smtClean="0"/>
              <a:t>Latein hat eine leichte                      Aussprache</a:t>
            </a:r>
          </a:p>
        </p:txBody>
      </p:sp>
      <p:pic>
        <p:nvPicPr>
          <p:cNvPr id="5" name="Inhaltsplatzhalter 4" descr="c79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86512" y="1643050"/>
            <a:ext cx="1809752" cy="2533653"/>
          </a:xfrm>
        </p:spPr>
      </p:pic>
      <p:pic>
        <p:nvPicPr>
          <p:cNvPr id="6" name="Picture 3" descr="E:\Latein\Sonstiges\WarumLatein\prima-inhal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929066"/>
            <a:ext cx="2428892" cy="2515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„Latein macht Spaß“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5256584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dirty="0" smtClean="0"/>
              <a:t>        Lehrbuch </a:t>
            </a:r>
            <a:r>
              <a:rPr lang="de-DE" sz="3200" b="1" dirty="0" smtClean="0"/>
              <a:t>Prima </a:t>
            </a:r>
            <a:r>
              <a:rPr lang="de-DE" sz="3200" b="1" dirty="0" err="1" smtClean="0"/>
              <a:t>nova</a:t>
            </a:r>
            <a:r>
              <a:rPr lang="de-DE" sz="3200" b="1" dirty="0" smtClean="0"/>
              <a:t>                           </a:t>
            </a:r>
            <a:endParaRPr lang="de-DE" b="1" dirty="0" smtClean="0"/>
          </a:p>
          <a:p>
            <a:r>
              <a:rPr lang="de-DE" dirty="0" smtClean="0"/>
              <a:t>Alltagsleben der Römer</a:t>
            </a:r>
          </a:p>
          <a:p>
            <a:r>
              <a:rPr lang="de-DE" dirty="0" smtClean="0"/>
              <a:t>antike Sagen</a:t>
            </a:r>
          </a:p>
          <a:p>
            <a:r>
              <a:rPr lang="de-DE" dirty="0" smtClean="0"/>
              <a:t>europäische Kultur</a:t>
            </a:r>
          </a:p>
          <a:p>
            <a:r>
              <a:rPr lang="de-DE" dirty="0" smtClean="0"/>
              <a:t>Sprache kluger                                 Persönlichkeiten</a:t>
            </a:r>
            <a:endParaRPr lang="de-DE" dirty="0"/>
          </a:p>
          <a:p>
            <a:r>
              <a:rPr lang="de-DE" dirty="0" smtClean="0"/>
              <a:t>spielerischer Zugang</a:t>
            </a:r>
          </a:p>
          <a:p>
            <a:r>
              <a:rPr lang="de-DE" dirty="0" smtClean="0"/>
              <a:t>vielseitiges und interessantes Übungsmaterial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356309" cy="4837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„Latein hat mit uns zu tun.“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DE" b="1" dirty="0" smtClean="0"/>
              <a:t>     Antike Texte  </a:t>
            </a:r>
          </a:p>
          <a:p>
            <a:pPr>
              <a:buNone/>
            </a:pPr>
            <a:r>
              <a:rPr lang="de-DE" b="1" dirty="0" smtClean="0"/>
              <a:t>          – aktuelle Themen:</a:t>
            </a:r>
          </a:p>
          <a:p>
            <a:pPr>
              <a:buNone/>
            </a:pPr>
            <a:r>
              <a:rPr lang="de-DE" dirty="0" smtClean="0"/>
              <a:t>Fragen des Leben, z.B. Freundschaft, politische Wertbegriffe, Erziehung, Kunst, Theater</a:t>
            </a:r>
          </a:p>
          <a:p>
            <a:pPr>
              <a:buNone/>
            </a:pPr>
            <a:r>
              <a:rPr lang="de-DE" dirty="0" smtClean="0"/>
              <a:t>Komödien, Liebesroman,</a:t>
            </a:r>
          </a:p>
          <a:p>
            <a:pPr>
              <a:buNone/>
            </a:pPr>
            <a:r>
              <a:rPr lang="de-DE" dirty="0" smtClean="0"/>
              <a:t>Caesar, de </a:t>
            </a:r>
            <a:r>
              <a:rPr lang="de-DE" dirty="0" err="1" smtClean="0"/>
              <a:t>bello</a:t>
            </a:r>
            <a:r>
              <a:rPr lang="de-DE" dirty="0" smtClean="0"/>
              <a:t> </a:t>
            </a:r>
            <a:r>
              <a:rPr lang="de-DE" dirty="0" err="1" smtClean="0"/>
              <a:t>Gallico</a:t>
            </a:r>
            <a:r>
              <a:rPr lang="de-DE" dirty="0" smtClean="0"/>
              <a:t>,</a:t>
            </a:r>
          </a:p>
          <a:p>
            <a:pPr>
              <a:buNone/>
            </a:pPr>
            <a:r>
              <a:rPr lang="de-DE" dirty="0" smtClean="0"/>
              <a:t>Ovid, Metamorphosen, </a:t>
            </a:r>
          </a:p>
          <a:p>
            <a:pPr>
              <a:buNone/>
            </a:pPr>
            <a:r>
              <a:rPr lang="de-DE" dirty="0" smtClean="0"/>
              <a:t>Karl der Große</a:t>
            </a:r>
          </a:p>
        </p:txBody>
      </p:sp>
      <p:pic>
        <p:nvPicPr>
          <p:cNvPr id="5" name="Inhaltsplatzhalter 4" descr="rom 2013 0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428737"/>
            <a:ext cx="3802073" cy="2286016"/>
          </a:xfrm>
        </p:spPr>
      </p:pic>
      <p:pic>
        <p:nvPicPr>
          <p:cNvPr id="6146" name="Picture 2" descr="Asterix und Obeli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3782573" cy="2372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„Latein ist lebendig.“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 smtClean="0"/>
              <a:t>Lernen im Museum</a:t>
            </a:r>
            <a:r>
              <a:rPr lang="de-DE" dirty="0" smtClean="0"/>
              <a:t>:</a:t>
            </a:r>
          </a:p>
          <a:p>
            <a:pPr>
              <a:buNone/>
            </a:pPr>
            <a:r>
              <a:rPr lang="de-DE" dirty="0" smtClean="0"/>
              <a:t>    </a:t>
            </a:r>
            <a:r>
              <a:rPr lang="de-DE" b="1" dirty="0" smtClean="0"/>
              <a:t>Exkursionen</a:t>
            </a:r>
            <a:r>
              <a:rPr lang="de-DE" dirty="0" smtClean="0"/>
              <a:t> ins Thermenmuseum </a:t>
            </a:r>
            <a:r>
              <a:rPr lang="de-DE" dirty="0" err="1" smtClean="0"/>
              <a:t>Heerlen</a:t>
            </a:r>
            <a:r>
              <a:rPr lang="de-DE" dirty="0" smtClean="0"/>
              <a:t>, </a:t>
            </a:r>
            <a:r>
              <a:rPr lang="de-DE" dirty="0" err="1" smtClean="0"/>
              <a:t>Prätorium</a:t>
            </a:r>
            <a:r>
              <a:rPr lang="de-DE" dirty="0" smtClean="0"/>
              <a:t> Köln, Archäologiepark Xanthen;</a:t>
            </a:r>
          </a:p>
          <a:p>
            <a:r>
              <a:rPr lang="de-DE" b="1" dirty="0" smtClean="0"/>
              <a:t>Lateinwettbewerbe</a:t>
            </a:r>
            <a:r>
              <a:rPr lang="de-DE" dirty="0" smtClean="0"/>
              <a:t>: Theaterstücke schreiben und spielen</a:t>
            </a:r>
            <a:endParaRPr lang="de-DE" dirty="0"/>
          </a:p>
        </p:txBody>
      </p:sp>
      <p:pic>
        <p:nvPicPr>
          <p:cNvPr id="5" name="Inhaltsplatzhalter 4" descr="44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6000"/>
          </a:blip>
          <a:stretch>
            <a:fillRect/>
          </a:stretch>
        </p:blipFill>
        <p:spPr>
          <a:xfrm>
            <a:off x="4462491" y="1214422"/>
            <a:ext cx="4038599" cy="2273582"/>
          </a:xfrm>
        </p:spPr>
      </p:pic>
      <p:pic>
        <p:nvPicPr>
          <p:cNvPr id="14340" name="Picture 4" descr="C:\Users\Monika\Desktop\Pictures\lingua vestimenta\DSC02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500438"/>
            <a:ext cx="2071702" cy="3096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de-DE" b="1" dirty="0" smtClean="0"/>
              <a:t>Latein – ein Zukunftsfach!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46449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b="1" dirty="0" smtClean="0"/>
              <a:t>Latinum</a:t>
            </a:r>
            <a:r>
              <a:rPr lang="de-DE" dirty="0" smtClean="0"/>
              <a:t> (Ende </a:t>
            </a:r>
            <a:r>
              <a:rPr lang="de-DE" dirty="0" err="1" smtClean="0"/>
              <a:t>Jgst</a:t>
            </a:r>
            <a:r>
              <a:rPr lang="de-DE" dirty="0" smtClean="0"/>
              <a:t>. 10/EF):</a:t>
            </a:r>
          </a:p>
          <a:p>
            <a:pPr>
              <a:buNone/>
            </a:pPr>
            <a:r>
              <a:rPr lang="de-DE" b="1" dirty="0" smtClean="0"/>
              <a:t>vorausgesetzt</a:t>
            </a:r>
            <a:r>
              <a:rPr lang="de-DE" dirty="0" smtClean="0"/>
              <a:t> in der Regel in Sprachen, Philosophie,</a:t>
            </a:r>
          </a:p>
          <a:p>
            <a:pPr>
              <a:buNone/>
            </a:pPr>
            <a:r>
              <a:rPr lang="de-DE" dirty="0" smtClean="0"/>
              <a:t>    Geschichte, Theologie,</a:t>
            </a:r>
          </a:p>
          <a:p>
            <a:pPr>
              <a:buNone/>
            </a:pPr>
            <a:r>
              <a:rPr lang="de-DE" dirty="0" smtClean="0"/>
              <a:t>    Altertumskunde, Musikwissenschaft</a:t>
            </a:r>
          </a:p>
          <a:p>
            <a:pPr>
              <a:buNone/>
            </a:pPr>
            <a:r>
              <a:rPr lang="de-DE" b="1" dirty="0" smtClean="0"/>
              <a:t>hilfreich</a:t>
            </a:r>
            <a:r>
              <a:rPr lang="de-DE" dirty="0" smtClean="0"/>
              <a:t> in Fächern:</a:t>
            </a:r>
          </a:p>
          <a:p>
            <a:pPr>
              <a:buNone/>
            </a:pPr>
            <a:r>
              <a:rPr lang="de-DE" dirty="0" smtClean="0"/>
              <a:t>Medizin, Pharmazie, Naturwissenschaften, Jura</a:t>
            </a:r>
          </a:p>
        </p:txBody>
      </p:sp>
      <p:pic>
        <p:nvPicPr>
          <p:cNvPr id="5" name="Inhaltsplatzhalter 4" descr="rom 2013 217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9000" contrast="32000"/>
          </a:blip>
          <a:stretch>
            <a:fillRect/>
          </a:stretch>
        </p:blipFill>
        <p:spPr>
          <a:xfrm>
            <a:off x="4644008" y="2780928"/>
            <a:ext cx="4038600" cy="22735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037977"/>
          </a:xfrm>
        </p:spPr>
        <p:txBody>
          <a:bodyPr/>
          <a:lstStyle/>
          <a:p>
            <a:r>
              <a:rPr lang="de-DE" dirty="0" smtClean="0"/>
              <a:t>Sprachenfolge an St. Ursula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1700808"/>
            <a:ext cx="7560840" cy="2664296"/>
          </a:xfrm>
        </p:spPr>
        <p:txBody>
          <a:bodyPr/>
          <a:lstStyle/>
          <a:p>
            <a:endParaRPr lang="de-DE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9552" y="1412777"/>
          <a:ext cx="8018463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12777"/>
                        <a:ext cx="8018463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Latein oder Französisch? </a:t>
            </a:r>
            <a:r>
              <a:rPr lang="de-DE" b="1" dirty="0" smtClean="0"/>
              <a:t>Beides</a:t>
            </a:r>
            <a:r>
              <a:rPr lang="de-DE" dirty="0" smtClean="0"/>
              <a:t>!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0034" y="2357430"/>
            <a:ext cx="4038600" cy="31432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b="1" dirty="0" smtClean="0"/>
              <a:t>möglich</a:t>
            </a:r>
            <a:r>
              <a:rPr lang="de-DE" dirty="0" smtClean="0"/>
              <a:t>:</a:t>
            </a:r>
          </a:p>
          <a:p>
            <a:pPr>
              <a:buNone/>
            </a:pPr>
            <a:r>
              <a:rPr lang="de-DE" dirty="0" smtClean="0"/>
              <a:t>Englisch fortgeführt in Klasse 5,</a:t>
            </a:r>
          </a:p>
          <a:p>
            <a:pPr>
              <a:buNone/>
            </a:pPr>
            <a:r>
              <a:rPr lang="de-DE" dirty="0" smtClean="0"/>
              <a:t>Latein in Klasse 6,</a:t>
            </a:r>
          </a:p>
          <a:p>
            <a:pPr>
              <a:buNone/>
            </a:pPr>
            <a:r>
              <a:rPr lang="de-DE" dirty="0" smtClean="0"/>
              <a:t>Französisch in Klasse 8,</a:t>
            </a:r>
          </a:p>
          <a:p>
            <a:pPr>
              <a:buNone/>
            </a:pPr>
            <a:r>
              <a:rPr lang="de-DE" dirty="0" smtClean="0"/>
              <a:t>Spanisch in </a:t>
            </a:r>
            <a:r>
              <a:rPr lang="de-DE" dirty="0" err="1" smtClean="0"/>
              <a:t>Jgst</a:t>
            </a:r>
            <a:r>
              <a:rPr lang="de-DE" dirty="0" smtClean="0"/>
              <a:t>./EF 10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357298"/>
            <a:ext cx="4038600" cy="335758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b="1" dirty="0" smtClean="0"/>
              <a:t>Latein für Mädchen </a:t>
            </a:r>
            <a:r>
              <a:rPr lang="de-DE" dirty="0" smtClean="0"/>
              <a:t>mit</a:t>
            </a:r>
          </a:p>
          <a:p>
            <a:pPr>
              <a:buNone/>
            </a:pPr>
            <a:r>
              <a:rPr lang="de-DE" dirty="0" smtClean="0"/>
              <a:t>Sprachbegabung,</a:t>
            </a:r>
          </a:p>
          <a:p>
            <a:pPr>
              <a:buNone/>
            </a:pPr>
            <a:r>
              <a:rPr lang="de-DE" dirty="0" smtClean="0"/>
              <a:t>Vorliebe für Texte, Lesen,</a:t>
            </a:r>
          </a:p>
          <a:p>
            <a:pPr>
              <a:buNone/>
            </a:pPr>
            <a:r>
              <a:rPr lang="de-DE" dirty="0" smtClean="0"/>
              <a:t>Interesse an der Antike, Sagen, Geschichte,</a:t>
            </a:r>
          </a:p>
          <a:p>
            <a:pPr>
              <a:buNone/>
            </a:pPr>
            <a:r>
              <a:rPr lang="de-DE" dirty="0" smtClean="0"/>
              <a:t>Lust am Knobeln, Dingen auf den Grund zu gehen</a:t>
            </a:r>
            <a:endParaRPr lang="de-DE" dirty="0"/>
          </a:p>
        </p:txBody>
      </p:sp>
      <p:pic>
        <p:nvPicPr>
          <p:cNvPr id="1028" name="Picture 4" descr="C:\Users\Monika\Desktop\Pictures\LINGUA VIVA\DSC03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14884"/>
            <a:ext cx="2952328" cy="1954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 smtClean="0"/>
              <a:t>Doppellernen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de-DE" b="1" dirty="0" smtClean="0"/>
              <a:t>     Ein Angebot für besonders sprachbegabte Mädchen: 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     </a:t>
            </a:r>
            <a:r>
              <a:rPr lang="de-DE" sz="3800" b="1" dirty="0" smtClean="0"/>
              <a:t>Latein und Französisch parallel/gleichzeitig lernen</a:t>
            </a:r>
            <a:endParaRPr lang="de-DE" sz="38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jeweils 2 Stunden Französisch, 2 Stunden Latein;</a:t>
            </a:r>
          </a:p>
          <a:p>
            <a:r>
              <a:rPr lang="de-DE" dirty="0" smtClean="0"/>
              <a:t>verpasster Unterrichtsstoff wird selbstständig nachgearbeitet – </a:t>
            </a:r>
          </a:p>
          <a:p>
            <a:r>
              <a:rPr lang="de-DE" dirty="0" smtClean="0"/>
              <a:t>Wochenübersichtspläne;</a:t>
            </a:r>
          </a:p>
          <a:p>
            <a:r>
              <a:rPr lang="de-DE" dirty="0" smtClean="0"/>
              <a:t>Neudurchnahme bei Anwesenheit der </a:t>
            </a:r>
            <a:r>
              <a:rPr lang="de-DE" dirty="0" err="1" smtClean="0"/>
              <a:t>Doppellernerinnen</a:t>
            </a:r>
            <a:r>
              <a:rPr lang="de-DE" dirty="0" smtClean="0"/>
              <a:t>,</a:t>
            </a:r>
          </a:p>
          <a:p>
            <a:r>
              <a:rPr lang="de-DE" dirty="0" smtClean="0"/>
              <a:t>alle Arbeiten und Tests werden mitgeschrieben.</a:t>
            </a:r>
            <a:endParaRPr lang="de-DE" dirty="0"/>
          </a:p>
        </p:txBody>
      </p:sp>
      <p:pic>
        <p:nvPicPr>
          <p:cNvPr id="24578" name="Picture 2" descr="Bildergebnis für Asterix gall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4725145"/>
            <a:ext cx="256111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     Wählen der Fremdsprache	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997152"/>
          </a:xfrm>
        </p:spPr>
        <p:txBody>
          <a:bodyPr>
            <a:normAutofit/>
          </a:bodyPr>
          <a:lstStyle/>
          <a:p>
            <a:r>
              <a:rPr lang="de-DE" b="1" dirty="0" smtClean="0"/>
              <a:t>Abgabe der Sprachwahlzettel </a:t>
            </a:r>
            <a:r>
              <a:rPr lang="de-DE" dirty="0" smtClean="0"/>
              <a:t>Ende der nächsten Woche, d.h. bis zum 12.5.2017 </a:t>
            </a:r>
          </a:p>
          <a:p>
            <a:r>
              <a:rPr lang="de-DE" dirty="0" smtClean="0"/>
              <a:t>bei der Klassenlehrerin.</a:t>
            </a:r>
          </a:p>
          <a:p>
            <a:endParaRPr lang="de-DE" dirty="0"/>
          </a:p>
          <a:p>
            <a:r>
              <a:rPr lang="de-DE" dirty="0"/>
              <a:t>b</a:t>
            </a:r>
            <a:r>
              <a:rPr lang="de-DE" dirty="0" smtClean="0"/>
              <a:t>is Dienstag in beiden Fächern Schnupperstunden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de-DE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 rot="21164972">
            <a:off x="5135142" y="2302630"/>
            <a:ext cx="2748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de-D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 </a:t>
            </a:r>
            <a:r>
              <a:rPr lang="de-DE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revoir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 rot="431947">
            <a:off x="5507438" y="4299284"/>
            <a:ext cx="2320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</a:t>
            </a:r>
            <a:r>
              <a:rPr lang="de-DE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alete</a:t>
            </a:r>
            <a:r>
              <a:rPr lang="de-D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 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301625" y="333375"/>
            <a:ext cx="85344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Microsoft YaHei" charset="-122"/>
                <a:cs typeface="Microsoft YaHei" charset="-122"/>
              </a:rPr>
              <a:t>Parlez-vous fran</a:t>
            </a: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Comic Sans MS" charset="0"/>
                <a:cs typeface="Comic Sans MS" charset="0"/>
              </a:rPr>
              <a:t>çais?</a:t>
            </a:r>
          </a:p>
        </p:txBody>
      </p:sp>
      <p:sp useBgFill="1"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2349500"/>
            <a:ext cx="7859713" cy="30956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57175"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1350"/>
              </a:spcBef>
              <a:buClrTx/>
              <a:buSzPct val="85000"/>
              <a:buFontTx/>
              <a:buNone/>
            </a:pPr>
            <a:r>
              <a:rPr lang="de-DE" altLang="x-none" sz="6000" dirty="0">
                <a:latin typeface="Comic Sans MS" charset="0"/>
              </a:rPr>
              <a:t>Warum </a:t>
            </a:r>
            <a:r>
              <a:rPr lang="de-DE" altLang="x-none" sz="6000" dirty="0" smtClean="0">
                <a:latin typeface="Comic Sans MS" charset="0"/>
              </a:rPr>
              <a:t>Französisch</a:t>
            </a:r>
          </a:p>
          <a:p>
            <a:pPr algn="l">
              <a:lnSpc>
                <a:spcPct val="80000"/>
              </a:lnSpc>
              <a:spcBef>
                <a:spcPts val="1350"/>
              </a:spcBef>
              <a:buClrTx/>
              <a:buSzPct val="85000"/>
              <a:buFontTx/>
              <a:buNone/>
            </a:pPr>
            <a:r>
              <a:rPr lang="de-DE" altLang="x-none" sz="6000" dirty="0" smtClean="0">
                <a:latin typeface="Comic Sans MS" charset="0"/>
              </a:rPr>
              <a:t>lernen</a:t>
            </a:r>
            <a:r>
              <a:rPr lang="de-DE" altLang="x-none" sz="6000" dirty="0">
                <a:latin typeface="Comic Sans MS" charset="0"/>
              </a:rPr>
              <a:t>?</a:t>
            </a:r>
          </a:p>
          <a:p>
            <a:pPr algn="l">
              <a:lnSpc>
                <a:spcPct val="80000"/>
              </a:lnSpc>
              <a:spcBef>
                <a:spcPts val="1350"/>
              </a:spcBef>
              <a:buClrTx/>
              <a:buSzPct val="85000"/>
              <a:buFontTx/>
              <a:buNone/>
            </a:pPr>
            <a:endParaRPr lang="de-DE" altLang="x-none" sz="5400" dirty="0">
              <a:latin typeface="Comic Sans MS" charset="0"/>
              <a:ea typeface="Microsoft YaHei" charset="-122"/>
              <a:cs typeface="Microsoft YaHei" charset="-122"/>
            </a:endParaRPr>
          </a:p>
          <a:p>
            <a:pPr algn="l">
              <a:lnSpc>
                <a:spcPct val="80000"/>
              </a:lnSpc>
              <a:spcBef>
                <a:spcPts val="1350"/>
              </a:spcBef>
              <a:buClrTx/>
              <a:buSzPct val="85000"/>
              <a:buFontTx/>
              <a:buNone/>
            </a:pPr>
            <a:r>
              <a:rPr lang="de-DE" altLang="x-none" sz="5400" dirty="0">
                <a:latin typeface="Georgia" charset="0"/>
                <a:ea typeface="Microsoft YaHei" charset="-122"/>
                <a:cs typeface="Microsoft YaHei" charset="-122"/>
              </a:rPr>
              <a:t> </a:t>
            </a:r>
          </a:p>
          <a:p>
            <a:pPr marL="271463" algn="l">
              <a:lnSpc>
                <a:spcPct val="80000"/>
              </a:lnSpc>
              <a:spcBef>
                <a:spcPts val="1350"/>
              </a:spcBef>
              <a:buClrTx/>
              <a:buSzPct val="85000"/>
              <a:buFontTx/>
              <a:buNone/>
            </a:pPr>
            <a:endParaRPr lang="de-DE" altLang="x-none" sz="5400" dirty="0">
              <a:latin typeface="Georgia" charset="0"/>
              <a:ea typeface="Microsoft YaHei" charset="-122"/>
              <a:cs typeface="Microsoft YaHei" charset="-122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179546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51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30188"/>
            <a:ext cx="9144000" cy="641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17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Microsoft YaHei" charset="-122"/>
                <a:cs typeface="Microsoft YaHei" charset="-122"/>
              </a:rPr>
              <a:t>Allgemein</a:t>
            </a:r>
            <a:r>
              <a:rPr lang="fr-FR" altLang="x-none" sz="4000">
                <a:solidFill>
                  <a:srgbClr val="808080"/>
                </a:solidFill>
                <a:latin typeface="Georgia" charset="0"/>
                <a:ea typeface="Microsoft YaHei" charset="-122"/>
                <a:cs typeface="Microsoft YaHei" charset="-122"/>
              </a:rPr>
              <a:t> 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1625" y="1527175"/>
            <a:ext cx="85042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44513" indent="-258763"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546100" indent="-258763"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6100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  <a:tab pos="95297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l">
              <a:spcBef>
                <a:spcPts val="600"/>
              </a:spcBef>
              <a:buClrTx/>
              <a:buSzPct val="70000"/>
              <a:buFontTx/>
              <a:buNone/>
            </a:pPr>
            <a:endParaRPr lang="de-DE" altLang="x-none" sz="24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542925" lvl="1" algn="l">
              <a:spcBef>
                <a:spcPts val="1500"/>
              </a:spcBef>
              <a:buClrTx/>
              <a:buSzPct val="70000"/>
              <a:buFontTx/>
              <a:buNone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Belgien und Frankreich – vor der Haustür</a:t>
            </a:r>
          </a:p>
          <a:p>
            <a:pPr marL="542925" lvl="1" algn="l">
              <a:spcBef>
                <a:spcPts val="1500"/>
              </a:spcBef>
              <a:buClrTx/>
              <a:buSzPct val="70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542925" lvl="1" algn="l">
              <a:spcBef>
                <a:spcPts val="1500"/>
              </a:spcBef>
              <a:buClrTx/>
              <a:buSzPct val="70000"/>
              <a:buFontTx/>
              <a:buNone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Frankreich – ein attraktives Urlaubsland</a:t>
            </a:r>
          </a:p>
          <a:p>
            <a:pPr algn="l">
              <a:spcBef>
                <a:spcPts val="1500"/>
              </a:spcBef>
              <a:buClrTx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  <a:p>
            <a:pPr algn="l">
              <a:spcBef>
                <a:spcPts val="1500"/>
              </a:spcBef>
              <a:buClrTx/>
              <a:buFontTx/>
              <a:buNone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Horizonterweiterung: Zugang zu französischer Literatur, Küche, Lebensart …</a:t>
            </a:r>
          </a:p>
          <a:p>
            <a:pPr marL="542925" lvl="1" algn="l">
              <a:spcBef>
                <a:spcPts val="1500"/>
              </a:spcBef>
              <a:buClrTx/>
              <a:buSzPct val="70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544513" lvl="1" algn="l">
              <a:spcBef>
                <a:spcPts val="1500"/>
              </a:spcBef>
              <a:buClrTx/>
              <a:buSzPct val="70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179546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112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Microsoft YaHei" charset="-122"/>
                <a:cs typeface="Microsoft YaHei" charset="-122"/>
              </a:rPr>
              <a:t>An unserer Schule 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5900" y="1547813"/>
            <a:ext cx="85042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1463" indent="-257175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Microsoft YaHei" charset="-122"/>
              <a:cs typeface="Microsoft YaHei" charset="-122"/>
            </a:endParaRPr>
          </a:p>
          <a:p>
            <a:pPr marL="266700" algn="l">
              <a:lnSpc>
                <a:spcPct val="150000"/>
              </a:lnSpc>
              <a:spcBef>
                <a:spcPts val="700"/>
              </a:spcBef>
              <a:buClrTx/>
              <a:buSzPct val="85000"/>
              <a:buFontTx/>
              <a:buNone/>
            </a:pPr>
            <a:r>
              <a:rPr lang="de-DE" altLang="x-none" sz="2800" b="1">
                <a:latin typeface="Comic Sans MS" charset="0"/>
                <a:ea typeface="Microsoft YaHei" charset="-122"/>
                <a:cs typeface="Microsoft YaHei" charset="-122"/>
              </a:rPr>
              <a:t>Lüttich–Exkursion </a:t>
            </a:r>
          </a:p>
          <a:p>
            <a:pPr marL="266700" algn="l">
              <a:lnSpc>
                <a:spcPct val="150000"/>
              </a:lnSpc>
              <a:spcBef>
                <a:spcPts val="700"/>
              </a:spcBef>
              <a:buClrTx/>
              <a:buSzPct val="85000"/>
              <a:buFontTx/>
              <a:buNone/>
            </a:pPr>
            <a:r>
              <a:rPr lang="de-DE" altLang="x-none" sz="2800" b="1">
                <a:latin typeface="Comic Sans MS" charset="0"/>
                <a:ea typeface="Microsoft YaHei" charset="-122"/>
                <a:cs typeface="Microsoft YaHei" charset="-122"/>
              </a:rPr>
              <a:t>in Klasse 8</a:t>
            </a:r>
          </a:p>
          <a:p>
            <a:pPr marL="266700" algn="l">
              <a:lnSpc>
                <a:spcPct val="150000"/>
              </a:lnSpc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Microsoft YaHei" charset="-122"/>
              <a:cs typeface="Microsoft YaHei" charset="-122"/>
            </a:endParaRPr>
          </a:p>
          <a:p>
            <a:pPr marL="266700" algn="l"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Comic Sans MS" charset="0"/>
              <a:cs typeface="Comic Sans MS" charset="0"/>
            </a:endParaRPr>
          </a:p>
          <a:p>
            <a:pPr marL="269875" algn="l">
              <a:lnSpc>
                <a:spcPct val="150000"/>
              </a:lnSpc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/>
          </a:p>
          <a:p>
            <a:pPr marL="269875" algn="l"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04788"/>
            <a:ext cx="1795462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511300"/>
            <a:ext cx="367188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854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Microsoft YaHei" charset="-122"/>
                <a:cs typeface="Microsoft YaHei" charset="-122"/>
              </a:rPr>
              <a:t>An unserer Schule 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15900" y="1547813"/>
            <a:ext cx="85042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66700" indent="-25717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ts val="700"/>
              </a:spcBef>
              <a:buClrTx/>
              <a:buSzPct val="85000"/>
              <a:buFontTx/>
              <a:buNone/>
            </a:pPr>
            <a:r>
              <a:rPr lang="de-DE" altLang="x-none" sz="2800" b="1">
                <a:latin typeface="Comic Sans MS" charset="0"/>
                <a:ea typeface="Comic Sans MS" charset="0"/>
                <a:cs typeface="Comic Sans MS" charset="0"/>
              </a:rPr>
              <a:t>Austausch mit dem Lycée Jean XXIII in Reims in</a:t>
            </a:r>
            <a:r>
              <a:rPr lang="de-DE" altLang="x-none" sz="2800" b="1">
                <a:latin typeface="Comic Sans MS" charset="0"/>
                <a:ea typeface="Microsoft YaHei" charset="-122"/>
                <a:cs typeface="Microsoft YaHei" charset="-122"/>
              </a:rPr>
              <a:t> Klasse 9/10</a:t>
            </a:r>
          </a:p>
          <a:p>
            <a:pPr algn="l"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Microsoft YaHei" charset="-122"/>
              <a:cs typeface="Microsoft YaHei" charset="-122"/>
            </a:endParaRPr>
          </a:p>
          <a:p>
            <a:pPr marL="269875" algn="l">
              <a:lnSpc>
                <a:spcPct val="150000"/>
              </a:lnSpc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/>
          </a:p>
          <a:p>
            <a:pPr marL="269875" algn="l">
              <a:spcBef>
                <a:spcPts val="700"/>
              </a:spcBef>
              <a:buClrTx/>
              <a:buSzPct val="85000"/>
              <a:buFontTx/>
              <a:buNone/>
            </a:pPr>
            <a:endParaRPr lang="de-DE" altLang="x-none" sz="2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204788"/>
            <a:ext cx="1152525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519363"/>
            <a:ext cx="35274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447925"/>
            <a:ext cx="216058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376488"/>
            <a:ext cx="302577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98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Times New Roman" charset="0"/>
                <a:cs typeface="Times New Roman" charset="0"/>
              </a:rPr>
              <a:t>Informationen zum Fach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1625" y="1527175"/>
            <a:ext cx="85042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66700" indent="-257175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150000"/>
              </a:lnSpc>
              <a:spcBef>
                <a:spcPts val="9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4-stündig in Klasse 6 und 7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eine Lernzeit pro Woche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3 Klassenarbeiten pro Halbjahr </a:t>
            </a:r>
          </a:p>
          <a:p>
            <a:pPr marL="479425" indent="-476250" algn="l">
              <a:lnSpc>
                <a:spcPct val="150000"/>
              </a:lnSpc>
              <a:spcBef>
                <a:spcPts val="900"/>
              </a:spcBef>
              <a:buSzPct val="45000"/>
              <a:buFont typeface="Wingdings" charset="2"/>
              <a:buChar char=""/>
            </a:pPr>
            <a:r>
              <a:rPr lang="de-DE" altLang="x-none" sz="2800" b="1">
                <a:latin typeface="Comic Sans MS" charset="0"/>
                <a:ea typeface="Times New Roman" charset="0"/>
                <a:cs typeface="Times New Roman" charset="0"/>
              </a:rPr>
              <a:t>3-stündig in Klasse 8 und 9</a:t>
            </a:r>
          </a:p>
          <a:p>
            <a:pPr marL="482600" indent="-473075" algn="l">
              <a:lnSpc>
                <a:spcPct val="150000"/>
              </a:lnSpc>
              <a:spcBef>
                <a:spcPts val="900"/>
              </a:spcBef>
              <a:buClrTx/>
              <a:buSzPct val="45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268288" algn="l">
              <a:spcBef>
                <a:spcPts val="900"/>
              </a:spcBef>
              <a:buClrTx/>
              <a:buSzPct val="85000"/>
              <a:buFontTx/>
              <a:buNone/>
            </a:pPr>
            <a:endParaRPr lang="de-DE" altLang="x-none" sz="2800" b="1"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179546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85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87338" y="7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de-DE" altLang="x-none" sz="4000" b="1">
                <a:solidFill>
                  <a:srgbClr val="808080"/>
                </a:solidFill>
                <a:latin typeface="Comic Sans MS" charset="0"/>
                <a:ea typeface="Microsoft YaHei" charset="-122"/>
                <a:cs typeface="Microsoft YaHei" charset="-122"/>
              </a:rPr>
              <a:t>Das Lehrwerk</a:t>
            </a:r>
            <a:r>
              <a:rPr lang="de-DE" altLang="x-none" sz="2400" b="1">
                <a:solidFill>
                  <a:srgbClr val="7B9899"/>
                </a:solidFill>
                <a:latin typeface="Georgia" charset="0"/>
                <a:ea typeface="Microsoft YaHei" charset="-122"/>
                <a:cs typeface="Microsoft YaHei" charset="-122"/>
              </a:rPr>
              <a:t> 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633913" y="159385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1463" indent="-257175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600"/>
              </a:spcBef>
              <a:buClrTx/>
              <a:buSzPct val="85000"/>
              <a:buFontTx/>
              <a:buNone/>
            </a:pPr>
            <a:endParaRPr lang="de-DE" altLang="x-none" sz="2400" b="1">
              <a:latin typeface="Comic Sans MS" charset="0"/>
              <a:ea typeface="Microsoft YaHei" charset="-122"/>
              <a:cs typeface="Microsoft YaHei" charset="-122"/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buClrTx/>
              <a:buSzPct val="85000"/>
              <a:buFontTx/>
              <a:buNone/>
            </a:pPr>
            <a:endParaRPr lang="de-DE" altLang="x-none" sz="2400" b="1">
              <a:latin typeface="Comic Sans MS" charset="0"/>
              <a:ea typeface="Times New Roman" charset="0"/>
              <a:cs typeface="Times New Roman" charset="0"/>
            </a:endParaRPr>
          </a:p>
          <a:p>
            <a:pPr marL="479425" indent="-476250" algn="l">
              <a:lnSpc>
                <a:spcPct val="9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de-DE" altLang="x-none" sz="2400" b="1">
                <a:latin typeface="Comic Sans MS" charset="0"/>
                <a:ea typeface="Times New Roman" charset="0"/>
                <a:cs typeface="Times New Roman" charset="0"/>
              </a:rPr>
              <a:t>abgestimmt auf den Einstieg im 6.Schuljahr</a:t>
            </a:r>
          </a:p>
          <a:p>
            <a:pPr marL="479425" indent="-476250" algn="l">
              <a:lnSpc>
                <a:spcPct val="9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de-DE" altLang="x-none" sz="2400" b="1">
                <a:latin typeface="Comic Sans MS" charset="0"/>
                <a:ea typeface="Times New Roman" charset="0"/>
                <a:cs typeface="Times New Roman" charset="0"/>
              </a:rPr>
              <a:t>audio-visuelle Begleitmaterialien</a:t>
            </a:r>
          </a:p>
          <a:p>
            <a:pPr marL="479425" indent="-476250" algn="l">
              <a:lnSpc>
                <a:spcPct val="90000"/>
              </a:lnSpc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de-DE" altLang="x-none" sz="2400" b="1">
                <a:latin typeface="Comic Sans MS" charset="0"/>
                <a:ea typeface="Times New Roman" charset="0"/>
                <a:cs typeface="Times New Roman" charset="0"/>
              </a:rPr>
              <a:t>altersgerechte Themen und Kommunikations-situationen </a:t>
            </a:r>
          </a:p>
          <a:p>
            <a:pPr marL="273050" algn="l">
              <a:lnSpc>
                <a:spcPct val="90000"/>
              </a:lnSpc>
              <a:spcBef>
                <a:spcPts val="600"/>
              </a:spcBef>
              <a:buClrTx/>
              <a:buSzPct val="85000"/>
              <a:buFontTx/>
              <a:buNone/>
            </a:pPr>
            <a:endParaRPr lang="de-DE" altLang="x-none" sz="2400" b="1"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0350"/>
            <a:ext cx="179546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160712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670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525</Words>
  <Application>Microsoft Macintosh PowerPoint</Application>
  <PresentationFormat>Bildschirmpräsentation (4:3)</PresentationFormat>
  <Paragraphs>127</Paragraphs>
  <Slides>22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Calibri</vt:lpstr>
      <vt:lpstr>Comic Sans MS</vt:lpstr>
      <vt:lpstr>Georgia</vt:lpstr>
      <vt:lpstr>Microsoft YaHei</vt:lpstr>
      <vt:lpstr>Times New Roman</vt:lpstr>
      <vt:lpstr>Wingdings</vt:lpstr>
      <vt:lpstr>Arial</vt:lpstr>
      <vt:lpstr>Larissa-Design</vt:lpstr>
      <vt:lpstr>Acrobat Document</vt:lpstr>
      <vt:lpstr>Wahl der zweiten Fremdsprache</vt:lpstr>
      <vt:lpstr>Sprachenfolge an St. Ursula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„Durch Latein habe ich Grammatik gelernt.“</vt:lpstr>
      <vt:lpstr>Mit Latein das Lernen lernen</vt:lpstr>
      <vt:lpstr>„Latein macht Spaß“</vt:lpstr>
      <vt:lpstr>„Latein hat mit uns zu tun.“</vt:lpstr>
      <vt:lpstr>„Latein ist lebendig.“</vt:lpstr>
      <vt:lpstr>Latein – ein Zukunftsfach!</vt:lpstr>
      <vt:lpstr>Latein oder Französisch? Beides! </vt:lpstr>
      <vt:lpstr>Doppellernen </vt:lpstr>
      <vt:lpstr>     Wählen der Fremdsprache  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Monika</dc:creator>
  <cp:lastModifiedBy>Monika Kalthoff</cp:lastModifiedBy>
  <cp:revision>42</cp:revision>
  <dcterms:created xsi:type="dcterms:W3CDTF">2014-03-14T19:57:38Z</dcterms:created>
  <dcterms:modified xsi:type="dcterms:W3CDTF">2017-05-03T14:15:02Z</dcterms:modified>
</cp:coreProperties>
</file>